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772400" cy="10058400"/>
  <p:notesSz cx="6886575" cy="10018713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FF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C66F62-395C-4815-A2AF-8805D9AB554C}" v="20" dt="2026-06-23T01:10:56.9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5894" autoAdjust="0"/>
  </p:normalViewPr>
  <p:slideViewPr>
    <p:cSldViewPr snapToGrid="0">
      <p:cViewPr varScale="1">
        <p:scale>
          <a:sx n="66" d="100"/>
          <a:sy n="66" d="100"/>
        </p:scale>
        <p:origin x="13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0800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pPr rtl="0"/>
            <a:fld id="{E30623E7-5F7A-4903-A3C8-667883A84915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2026/6/23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0800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pPr rtl="0"/>
            <a:fld id="{1F533747-E797-4D46-BCF7-FA3DBEECCA66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761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0800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A63D70CB-D404-45EB-8D83-989342AF7E7F}" type="datetime1">
              <a:rPr lang="ja-JP" altLang="en-US" smtClean="0"/>
              <a:pPr/>
              <a:t>2026/6/23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1252538"/>
            <a:ext cx="26098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pPr rt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658" y="4821506"/>
            <a:ext cx="5509260" cy="3944868"/>
          </a:xfrm>
          <a:prstGeom prst="rect">
            <a:avLst/>
          </a:prstGeom>
        </p:spPr>
        <p:txBody>
          <a:bodyPr vert="horz" lIns="96597" tIns="48299" rIns="96597" bIns="48299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0800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8CBF6BF1-A5AF-4C59-82BB-F453774C5F00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572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CBF6BF1-A5AF-4C59-82BB-F453774C5F00}" type="slidenum">
              <a:rPr lang="en-US" altLang="ja-JP" smtClean="0"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50467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5 x 11 のチラ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長方形 44">
            <a:extLst>
              <a:ext uri="{FF2B5EF4-FFF2-40B4-BE49-F238E27FC236}">
                <a16:creationId xmlns:a16="http://schemas.microsoft.com/office/drawing/2014/main" id="{0BDA88E2-4314-48D9-B7B1-B9184418746E}"/>
              </a:ext>
            </a:extLst>
          </p:cNvPr>
          <p:cNvSpPr/>
          <p:nvPr userDrawn="1"/>
        </p:nvSpPr>
        <p:spPr>
          <a:xfrm>
            <a:off x="0" y="-3811"/>
            <a:ext cx="7772400" cy="3759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長方形 46">
            <a:extLst>
              <a:ext uri="{FF2B5EF4-FFF2-40B4-BE49-F238E27FC236}">
                <a16:creationId xmlns:a16="http://schemas.microsoft.com/office/drawing/2014/main" id="{4DAE0EFA-D8D0-4744-8AB9-464D18A7F7BE}"/>
              </a:ext>
            </a:extLst>
          </p:cNvPr>
          <p:cNvSpPr/>
          <p:nvPr userDrawn="1"/>
        </p:nvSpPr>
        <p:spPr>
          <a:xfrm>
            <a:off x="0" y="0"/>
            <a:ext cx="7772400" cy="3759476"/>
          </a:xfrm>
          <a:prstGeom prst="rect">
            <a:avLst/>
          </a:prstGeom>
          <a:blipFill dpi="0" rotWithShape="1">
            <a:blip r:embed="rId2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長方形 21">
            <a:extLst>
              <a:ext uri="{FF2B5EF4-FFF2-40B4-BE49-F238E27FC236}">
                <a16:creationId xmlns:a16="http://schemas.microsoft.com/office/drawing/2014/main" id="{2DA7F4D3-EEA0-4A71-99C0-CF8C891958ED}"/>
              </a:ext>
            </a:extLst>
          </p:cNvPr>
          <p:cNvSpPr/>
          <p:nvPr userDrawn="1"/>
        </p:nvSpPr>
        <p:spPr>
          <a:xfrm>
            <a:off x="0" y="9256542"/>
            <a:ext cx="7772400" cy="8018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1" name="グループ 20">
            <a:extLst>
              <a:ext uri="{FF2B5EF4-FFF2-40B4-BE49-F238E27FC236}">
                <a16:creationId xmlns:a16="http://schemas.microsoft.com/office/drawing/2014/main" id="{A47023AB-33B5-491E-A63C-04F3A295FA0D}"/>
              </a:ext>
            </a:extLst>
          </p:cNvPr>
          <p:cNvGrpSpPr/>
          <p:nvPr userDrawn="1"/>
        </p:nvGrpSpPr>
        <p:grpSpPr>
          <a:xfrm>
            <a:off x="-1" y="-17116"/>
            <a:ext cx="3806516" cy="4998012"/>
            <a:chOff x="-1" y="-18071"/>
            <a:chExt cx="3551712" cy="4663451"/>
          </a:xfrm>
        </p:grpSpPr>
        <p:pic>
          <p:nvPicPr>
            <p:cNvPr id="7" name="グラフィック 6">
              <a:extLst>
                <a:ext uri="{FF2B5EF4-FFF2-40B4-BE49-F238E27FC236}">
                  <a16:creationId xmlns:a16="http://schemas.microsoft.com/office/drawing/2014/main" id="{A39F960E-73F2-49ED-BD53-430B324CFB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3103859" cy="4627313"/>
            </a:xfrm>
            <a:prstGeom prst="rect">
              <a:avLst/>
            </a:prstGeom>
          </p:spPr>
        </p:pic>
        <p:pic>
          <p:nvPicPr>
            <p:cNvPr id="19" name="グラフィック 18">
              <a:extLst>
                <a:ext uri="{FF2B5EF4-FFF2-40B4-BE49-F238E27FC236}">
                  <a16:creationId xmlns:a16="http://schemas.microsoft.com/office/drawing/2014/main" id="{2DD18C4C-0EC4-4930-9254-9ED3347EF1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43283" y="-18071"/>
              <a:ext cx="1908428" cy="4663451"/>
            </a:xfrm>
            <a:prstGeom prst="rect">
              <a:avLst/>
            </a:prstGeom>
          </p:spPr>
        </p:pic>
      </p:grpSp>
      <p:sp>
        <p:nvSpPr>
          <p:cNvPr id="31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478624" y="7061983"/>
            <a:ext cx="1926496" cy="315802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82000"/>
              </a:lnSpc>
              <a:spcBef>
                <a:spcPts val="0"/>
              </a:spcBef>
              <a:buNone/>
              <a:defRPr sz="1600" b="1" cap="none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ここに見出しテキスト</a:t>
            </a:r>
          </a:p>
        </p:txBody>
      </p:sp>
      <p:sp>
        <p:nvSpPr>
          <p:cNvPr id="3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591165" y="9389817"/>
            <a:ext cx="6653697" cy="104638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82000"/>
              </a:lnSpc>
              <a:spcBef>
                <a:spcPts val="0"/>
              </a:spcBef>
              <a:buNone/>
              <a:defRPr sz="1000" b="1" cap="all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会社名</a:t>
            </a:r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591165" y="9612526"/>
            <a:ext cx="6653697" cy="275549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5000"/>
              </a:lnSpc>
              <a:spcBef>
                <a:spcPts val="0"/>
              </a:spcBef>
              <a:buNone/>
              <a:defRPr sz="850" cap="none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郵便番号、都道府県、市区町村、番地</a:t>
            </a:r>
          </a:p>
          <a:p>
            <a:pPr lvl="0" rtl="0"/>
            <a:r>
              <a:rPr lang="ja-JP" altLang="en-US" noProof="0" dirty="0"/>
              <a:t>電話番号 </a:t>
            </a:r>
            <a:r>
              <a:rPr lang="en-US" altLang="ja-JP" noProof="0" dirty="0"/>
              <a:t>|</a:t>
            </a:r>
            <a:r>
              <a:rPr lang="ja-JP" altLang="en-US" noProof="0" dirty="0"/>
              <a:t>メール アドレス </a:t>
            </a:r>
            <a:r>
              <a:rPr lang="en-US" altLang="ja-JP" noProof="0" dirty="0"/>
              <a:t>| Web </a:t>
            </a:r>
            <a:r>
              <a:rPr lang="ja-JP" altLang="en-US" noProof="0" dirty="0"/>
              <a:t>アドレス</a:t>
            </a:r>
          </a:p>
        </p:txBody>
      </p:sp>
      <p:pic>
        <p:nvPicPr>
          <p:cNvPr id="13" name="グラフィック 12">
            <a:extLst>
              <a:ext uri="{FF2B5EF4-FFF2-40B4-BE49-F238E27FC236}">
                <a16:creationId xmlns:a16="http://schemas.microsoft.com/office/drawing/2014/main" id="{B63DE7D5-3C9E-4C66-90C4-9C51384A6E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0219" y="-8429"/>
            <a:ext cx="1641829" cy="2852678"/>
          </a:xfrm>
          <a:prstGeom prst="rect">
            <a:avLst/>
          </a:prstGeom>
        </p:spPr>
      </p:pic>
      <p:pic>
        <p:nvPicPr>
          <p:cNvPr id="14" name="グラフィック 13">
            <a:extLst>
              <a:ext uri="{FF2B5EF4-FFF2-40B4-BE49-F238E27FC236}">
                <a16:creationId xmlns:a16="http://schemas.microsoft.com/office/drawing/2014/main" id="{1AB6FDAE-DE86-4AA6-9C82-2263B00E7E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1525" y="4911814"/>
            <a:ext cx="3190875" cy="85725"/>
          </a:xfrm>
          <a:prstGeom prst="rect">
            <a:avLst/>
          </a:prstGeom>
        </p:spPr>
      </p:pic>
      <p:grpSp>
        <p:nvGrpSpPr>
          <p:cNvPr id="17" name="グループ 16">
            <a:extLst>
              <a:ext uri="{FF2B5EF4-FFF2-40B4-BE49-F238E27FC236}">
                <a16:creationId xmlns:a16="http://schemas.microsoft.com/office/drawing/2014/main" id="{57737FCF-650C-4CFD-A546-3DF26615EA08}"/>
              </a:ext>
            </a:extLst>
          </p:cNvPr>
          <p:cNvGrpSpPr/>
          <p:nvPr userDrawn="1"/>
        </p:nvGrpSpPr>
        <p:grpSpPr>
          <a:xfrm>
            <a:off x="748978" y="5726130"/>
            <a:ext cx="1326576" cy="1144674"/>
            <a:chOff x="867110" y="6005635"/>
            <a:chExt cx="1326576" cy="1144674"/>
          </a:xfrm>
        </p:grpSpPr>
        <p:pic>
          <p:nvPicPr>
            <p:cNvPr id="16" name="グラフィック 15">
              <a:extLst>
                <a:ext uri="{FF2B5EF4-FFF2-40B4-BE49-F238E27FC236}">
                  <a16:creationId xmlns:a16="http://schemas.microsoft.com/office/drawing/2014/main" id="{5CE844E1-B98F-4225-ADB9-F7B7FE3F2E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44947" y="6005635"/>
              <a:ext cx="1148739" cy="997019"/>
            </a:xfrm>
            <a:prstGeom prst="rect">
              <a:avLst/>
            </a:prstGeom>
          </p:spPr>
        </p:pic>
        <p:pic>
          <p:nvPicPr>
            <p:cNvPr id="15" name="グラフィック 14">
              <a:extLst>
                <a:ext uri="{FF2B5EF4-FFF2-40B4-BE49-F238E27FC236}">
                  <a16:creationId xmlns:a16="http://schemas.microsoft.com/office/drawing/2014/main" id="{FEC50055-DA65-4D84-B187-5D9DA7607D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7110" y="6066593"/>
              <a:ext cx="1257111" cy="1083716"/>
            </a:xfrm>
            <a:prstGeom prst="rect">
              <a:avLst/>
            </a:prstGeom>
          </p:spPr>
        </p:pic>
      </p:grpSp>
      <p:sp>
        <p:nvSpPr>
          <p:cNvPr id="25" name="テキスト プレースホルダー 8">
            <a:extLst>
              <a:ext uri="{FF2B5EF4-FFF2-40B4-BE49-F238E27FC236}">
                <a16:creationId xmlns:a16="http://schemas.microsoft.com/office/drawing/2014/main" id="{90DD3788-4D4C-42EB-B54D-ACA14B3B1C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7882" y="7061983"/>
            <a:ext cx="1926496" cy="315802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82000"/>
              </a:lnSpc>
              <a:spcBef>
                <a:spcPts val="0"/>
              </a:spcBef>
              <a:buNone/>
              <a:defRPr sz="1600" b="1" cap="none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ここに見出しテキスト</a:t>
            </a:r>
          </a:p>
        </p:txBody>
      </p:sp>
      <p:grpSp>
        <p:nvGrpSpPr>
          <p:cNvPr id="27" name="グループ 26">
            <a:extLst>
              <a:ext uri="{FF2B5EF4-FFF2-40B4-BE49-F238E27FC236}">
                <a16:creationId xmlns:a16="http://schemas.microsoft.com/office/drawing/2014/main" id="{897DDB5D-9413-46D1-98A4-219A4B6C4AD7}"/>
              </a:ext>
            </a:extLst>
          </p:cNvPr>
          <p:cNvGrpSpPr/>
          <p:nvPr userDrawn="1"/>
        </p:nvGrpSpPr>
        <p:grpSpPr>
          <a:xfrm>
            <a:off x="3278236" y="5726130"/>
            <a:ext cx="1326576" cy="1144674"/>
            <a:chOff x="867110" y="6005635"/>
            <a:chExt cx="1326576" cy="1144674"/>
          </a:xfrm>
        </p:grpSpPr>
        <p:pic>
          <p:nvPicPr>
            <p:cNvPr id="28" name="グラフィック 27">
              <a:extLst>
                <a:ext uri="{FF2B5EF4-FFF2-40B4-BE49-F238E27FC236}">
                  <a16:creationId xmlns:a16="http://schemas.microsoft.com/office/drawing/2014/main" id="{150744C5-CD1C-4113-9419-842241FC00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44947" y="6005635"/>
              <a:ext cx="1148739" cy="997019"/>
            </a:xfrm>
            <a:prstGeom prst="rect">
              <a:avLst/>
            </a:prstGeom>
          </p:spPr>
        </p:pic>
        <p:pic>
          <p:nvPicPr>
            <p:cNvPr id="29" name="グラフィック 28">
              <a:extLst>
                <a:ext uri="{FF2B5EF4-FFF2-40B4-BE49-F238E27FC236}">
                  <a16:creationId xmlns:a16="http://schemas.microsoft.com/office/drawing/2014/main" id="{8ED7202D-5514-4C4A-8677-E6294A0EA6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7110" y="6066593"/>
              <a:ext cx="1257111" cy="1083716"/>
            </a:xfrm>
            <a:prstGeom prst="rect">
              <a:avLst/>
            </a:prstGeom>
          </p:spPr>
        </p:pic>
      </p:grpSp>
      <p:sp>
        <p:nvSpPr>
          <p:cNvPr id="30" name="テキスト プレースホルダー 8">
            <a:extLst>
              <a:ext uri="{FF2B5EF4-FFF2-40B4-BE49-F238E27FC236}">
                <a16:creationId xmlns:a16="http://schemas.microsoft.com/office/drawing/2014/main" id="{C63311B7-4A4A-4A20-8425-D04117F78D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30908" y="7061983"/>
            <a:ext cx="1926496" cy="315802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82000"/>
              </a:lnSpc>
              <a:spcBef>
                <a:spcPts val="0"/>
              </a:spcBef>
              <a:buNone/>
              <a:defRPr sz="1600" b="1" cap="none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ここに見出しテキスト</a:t>
            </a:r>
          </a:p>
        </p:txBody>
      </p:sp>
      <p:grpSp>
        <p:nvGrpSpPr>
          <p:cNvPr id="35" name="グループ 34">
            <a:extLst>
              <a:ext uri="{FF2B5EF4-FFF2-40B4-BE49-F238E27FC236}">
                <a16:creationId xmlns:a16="http://schemas.microsoft.com/office/drawing/2014/main" id="{FCC80853-4592-432D-BEDD-260E8957C1FE}"/>
              </a:ext>
            </a:extLst>
          </p:cNvPr>
          <p:cNvGrpSpPr/>
          <p:nvPr userDrawn="1"/>
        </p:nvGrpSpPr>
        <p:grpSpPr>
          <a:xfrm>
            <a:off x="5701262" y="5726130"/>
            <a:ext cx="1326576" cy="1144674"/>
            <a:chOff x="867110" y="6005635"/>
            <a:chExt cx="1326576" cy="1144674"/>
          </a:xfrm>
        </p:grpSpPr>
        <p:pic>
          <p:nvPicPr>
            <p:cNvPr id="36" name="グラフィック 35">
              <a:extLst>
                <a:ext uri="{FF2B5EF4-FFF2-40B4-BE49-F238E27FC236}">
                  <a16:creationId xmlns:a16="http://schemas.microsoft.com/office/drawing/2014/main" id="{4D645950-662C-4A46-890F-41C61E0CD3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44947" y="6005635"/>
              <a:ext cx="1148739" cy="997019"/>
            </a:xfrm>
            <a:prstGeom prst="rect">
              <a:avLst/>
            </a:prstGeom>
          </p:spPr>
        </p:pic>
        <p:pic>
          <p:nvPicPr>
            <p:cNvPr id="37" name="グラフィック 36">
              <a:extLst>
                <a:ext uri="{FF2B5EF4-FFF2-40B4-BE49-F238E27FC236}">
                  <a16:creationId xmlns:a16="http://schemas.microsoft.com/office/drawing/2014/main" id="{B2A98417-7904-4097-B6CD-0EA07E7FBA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7110" y="6066593"/>
              <a:ext cx="1257111" cy="1083716"/>
            </a:xfrm>
            <a:prstGeom prst="rect">
              <a:avLst/>
            </a:prstGeom>
          </p:spPr>
        </p:pic>
      </p:grpSp>
      <p:sp>
        <p:nvSpPr>
          <p:cNvPr id="24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490150" y="2955237"/>
            <a:ext cx="1609866" cy="694302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>
            <a:lvl1pPr marL="0" marR="0" indent="0" algn="l" defTabSz="777240" rtl="0" eaLnBrk="1" fontAlgn="auto" latinLnBrk="0" hangingPunct="1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cap="none" baseline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l" defTabSz="777240" rtl="0" eaLnBrk="1" fontAlgn="auto" latinLnBrk="0" hangingPunct="1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ja-JP" altLang="en-US" noProof="0" dirty="0"/>
              <a:t>イベントの郵便番号、都道府県、市区町村、番地</a:t>
            </a:r>
          </a:p>
          <a:p>
            <a:pPr lvl="0" rtl="0"/>
            <a:endParaRPr lang="ja-JP" altLang="en-US" noProof="0" dirty="0"/>
          </a:p>
        </p:txBody>
      </p:sp>
      <p:sp>
        <p:nvSpPr>
          <p:cNvPr id="43" name="テキスト プレースホルダー 8">
            <a:extLst>
              <a:ext uri="{FF2B5EF4-FFF2-40B4-BE49-F238E27FC236}">
                <a16:creationId xmlns:a16="http://schemas.microsoft.com/office/drawing/2014/main" id="{82F26498-E129-43DA-83EF-D2B0D95B3E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070" y="2516346"/>
            <a:ext cx="2239076" cy="37020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>
            <a:lvl1pPr marL="0" marR="0" indent="0" algn="l" defTabSz="777240" rtl="0" eaLnBrk="1" fontAlgn="auto" latinLnBrk="0" hangingPunct="1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cap="none" baseline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l" defTabSz="777240" rtl="0" eaLnBrk="1" fontAlgn="auto" latinLnBrk="0" hangingPunct="1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ja-JP" noProof="0" dirty="0"/>
              <a:t>8 </a:t>
            </a:r>
            <a:r>
              <a:rPr lang="ja-JP" altLang="en-US" noProof="0" dirty="0"/>
              <a:t>月 </a:t>
            </a:r>
            <a:r>
              <a:rPr lang="en-US" altLang="ja-JP" noProof="0" dirty="0"/>
              <a:t>20 </a:t>
            </a:r>
            <a:r>
              <a:rPr lang="ja-JP" altLang="en-US" noProof="0" dirty="0"/>
              <a:t>日 </a:t>
            </a:r>
            <a:r>
              <a:rPr lang="en-US" altLang="ja-JP" noProof="0" dirty="0"/>
              <a:t>| 12 AM</a:t>
            </a:r>
          </a:p>
        </p:txBody>
      </p:sp>
      <p:sp>
        <p:nvSpPr>
          <p:cNvPr id="59" name="タイトル 56">
            <a:extLst>
              <a:ext uri="{FF2B5EF4-FFF2-40B4-BE49-F238E27FC236}">
                <a16:creationId xmlns:a16="http://schemas.microsoft.com/office/drawing/2014/main" id="{3826DDF4-1914-41F4-8EC6-D1100F5DF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6309" y="4079488"/>
            <a:ext cx="5121095" cy="740968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ctr" rtl="0"/>
            <a:r>
              <a:rPr lang="ja-JP" altLang="en-US" noProof="0" dirty="0"/>
              <a:t>イベントのタイトル</a:t>
            </a:r>
          </a:p>
        </p:txBody>
      </p:sp>
      <p:sp>
        <p:nvSpPr>
          <p:cNvPr id="38" name="テキスト プレースホルダー 2">
            <a:extLst>
              <a:ext uri="{FF2B5EF4-FFF2-40B4-BE49-F238E27FC236}">
                <a16:creationId xmlns:a16="http://schemas.microsoft.com/office/drawing/2014/main" id="{23BA8588-6AAC-4F6C-86E3-3FA8016FD0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8625" y="7636576"/>
            <a:ext cx="1926496" cy="1442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en-US" altLang="ja-JP" noProof="0" dirty="0"/>
              <a:t>Lorem ipsum dolor sit </a:t>
            </a:r>
            <a:r>
              <a:rPr lang="en-US" altLang="ja-JP" noProof="0" dirty="0" err="1"/>
              <a:t>amet</a:t>
            </a:r>
            <a:r>
              <a:rPr lang="en-US" altLang="ja-JP" noProof="0" dirty="0"/>
              <a:t>, </a:t>
            </a:r>
            <a:r>
              <a:rPr lang="en-US" altLang="ja-JP" noProof="0" dirty="0" err="1"/>
              <a:t>consectetur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adipiscing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elit</a:t>
            </a:r>
            <a:r>
              <a:rPr lang="en-US" altLang="ja-JP" noProof="0" dirty="0"/>
              <a:t>, </a:t>
            </a:r>
            <a:r>
              <a:rPr lang="en-US" altLang="ja-JP" noProof="0" dirty="0" err="1"/>
              <a:t>sed</a:t>
            </a:r>
            <a:r>
              <a:rPr lang="en-US" altLang="ja-JP" noProof="0" dirty="0"/>
              <a:t> do </a:t>
            </a:r>
            <a:r>
              <a:rPr lang="en-US" altLang="ja-JP" noProof="0" dirty="0" err="1"/>
              <a:t>eiusmod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tempor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incididunt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ut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labore</a:t>
            </a:r>
            <a:r>
              <a:rPr lang="en-US" altLang="ja-JP" noProof="0" dirty="0"/>
              <a:t>.</a:t>
            </a:r>
          </a:p>
        </p:txBody>
      </p:sp>
      <p:sp>
        <p:nvSpPr>
          <p:cNvPr id="39" name="テキスト プレースホルダー 2">
            <a:extLst>
              <a:ext uri="{FF2B5EF4-FFF2-40B4-BE49-F238E27FC236}">
                <a16:creationId xmlns:a16="http://schemas.microsoft.com/office/drawing/2014/main" id="{57A1E3A4-6C2C-40D8-ADE2-43E8C1E1E24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3007883" y="7636576"/>
            <a:ext cx="1926496" cy="1442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en-US" altLang="ja-JP" noProof="0" dirty="0"/>
              <a:t>Lorem ipsum dolor sit </a:t>
            </a:r>
            <a:r>
              <a:rPr lang="en-US" altLang="ja-JP" noProof="0" dirty="0" err="1"/>
              <a:t>amet</a:t>
            </a:r>
            <a:r>
              <a:rPr lang="en-US" altLang="ja-JP" noProof="0" dirty="0"/>
              <a:t>, </a:t>
            </a:r>
            <a:r>
              <a:rPr lang="en-US" altLang="ja-JP" noProof="0" dirty="0" err="1"/>
              <a:t>consectetur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adipiscing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elit</a:t>
            </a:r>
            <a:r>
              <a:rPr lang="en-US" altLang="ja-JP" noProof="0" dirty="0"/>
              <a:t>, </a:t>
            </a:r>
            <a:r>
              <a:rPr lang="en-US" altLang="ja-JP" noProof="0" dirty="0" err="1"/>
              <a:t>sed</a:t>
            </a:r>
            <a:r>
              <a:rPr lang="en-US" altLang="ja-JP" noProof="0" dirty="0"/>
              <a:t> do </a:t>
            </a:r>
            <a:r>
              <a:rPr lang="en-US" altLang="ja-JP" noProof="0" dirty="0" err="1"/>
              <a:t>eiusmod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tempor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incididunt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ut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labore</a:t>
            </a:r>
            <a:r>
              <a:rPr lang="en-US" altLang="ja-JP" noProof="0" dirty="0"/>
              <a:t>.</a:t>
            </a:r>
          </a:p>
        </p:txBody>
      </p:sp>
      <p:sp>
        <p:nvSpPr>
          <p:cNvPr id="40" name="テキスト プレースホルダー 2">
            <a:extLst>
              <a:ext uri="{FF2B5EF4-FFF2-40B4-BE49-F238E27FC236}">
                <a16:creationId xmlns:a16="http://schemas.microsoft.com/office/drawing/2014/main" id="{E44CFBC3-2E32-4E88-9D31-BA5AC4D33AFD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430909" y="7635451"/>
            <a:ext cx="1926495" cy="1442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en-US" altLang="ja-JP" noProof="0" dirty="0"/>
              <a:t>Lorem ipsum dolor sit </a:t>
            </a:r>
            <a:r>
              <a:rPr lang="en-US" altLang="ja-JP" noProof="0" dirty="0" err="1"/>
              <a:t>amet</a:t>
            </a:r>
            <a:r>
              <a:rPr lang="en-US" altLang="ja-JP" noProof="0" dirty="0"/>
              <a:t>, </a:t>
            </a:r>
            <a:r>
              <a:rPr lang="en-US" altLang="ja-JP" noProof="0" dirty="0" err="1"/>
              <a:t>consectetur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adipiscing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elit</a:t>
            </a:r>
            <a:r>
              <a:rPr lang="en-US" altLang="ja-JP" noProof="0" dirty="0"/>
              <a:t>, </a:t>
            </a:r>
            <a:r>
              <a:rPr lang="en-US" altLang="ja-JP" noProof="0" dirty="0" err="1"/>
              <a:t>sed</a:t>
            </a:r>
            <a:r>
              <a:rPr lang="en-US" altLang="ja-JP" noProof="0" dirty="0"/>
              <a:t> do </a:t>
            </a:r>
            <a:r>
              <a:rPr lang="en-US" altLang="ja-JP" noProof="0" dirty="0" err="1"/>
              <a:t>eiusmod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tempor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incididunt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ut</a:t>
            </a:r>
            <a:r>
              <a:rPr lang="en-US" altLang="ja-JP" noProof="0" dirty="0"/>
              <a:t> </a:t>
            </a:r>
            <a:r>
              <a:rPr lang="en-US" altLang="ja-JP" noProof="0" dirty="0" err="1"/>
              <a:t>labore</a:t>
            </a:r>
            <a:r>
              <a:rPr lang="en-US" altLang="ja-JP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353" y="9529010"/>
            <a:ext cx="1748790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63C09D8-C648-4C48-8108-4D5006735228}" type="datetime1">
              <a:rPr lang="ja-JP" altLang="en-US" noProof="0" smtClean="0"/>
              <a:t>2026/6/23</a:t>
            </a:fld>
            <a:endParaRPr lang="ja-JP" altLang="en-US" noProof="0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4608" y="9529010"/>
            <a:ext cx="2623185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89258" y="9529010"/>
            <a:ext cx="1748790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08FAEA7-0C3C-4CCF-BA6B-669D7915826F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3E6E4B3C-9A18-4004-9E7B-C553CDC79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625" y="7636576"/>
            <a:ext cx="2527333" cy="1442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0" name="タイトル プレースホルダー 1">
            <a:extLst>
              <a:ext uri="{FF2B5EF4-FFF2-40B4-BE49-F238E27FC236}">
                <a16:creationId xmlns:a16="http://schemas.microsoft.com/office/drawing/2014/main" id="{C826F937-FF29-4221-AD0F-4A4D9090B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3142" y="4079488"/>
            <a:ext cx="5074261" cy="6322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rtl="0"/>
            <a:r>
              <a:rPr lang="ja-JP" altLang="en-US" noProof="0" dirty="0"/>
              <a:t>テキストを追加する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299810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lvl1pPr algn="l" defTabSz="777240" rtl="0" eaLnBrk="1" latinLnBrk="0" hangingPunct="1">
        <a:lnSpc>
          <a:spcPct val="85000"/>
        </a:lnSpc>
        <a:spcBef>
          <a:spcPct val="0"/>
        </a:spcBef>
        <a:buNone/>
        <a:defRPr kumimoji="1" sz="4200" b="1" kern="1200" cap="all" baseline="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0" indent="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38862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77724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16586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5448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六角形 19">
            <a:extLst>
              <a:ext uri="{FF2B5EF4-FFF2-40B4-BE49-F238E27FC236}">
                <a16:creationId xmlns:a16="http://schemas.microsoft.com/office/drawing/2014/main" id="{E6EE697C-9817-B27C-6A56-AF93DF861809}"/>
              </a:ext>
            </a:extLst>
          </p:cNvPr>
          <p:cNvSpPr/>
          <p:nvPr/>
        </p:nvSpPr>
        <p:spPr>
          <a:xfrm>
            <a:off x="674353" y="7466658"/>
            <a:ext cx="1574526" cy="1349766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プレースホルダー 42"/>
          <p:cNvSpPr>
            <a:spLocks noGrp="1"/>
          </p:cNvSpPr>
          <p:nvPr>
            <p:ph type="body" sz="quarter" idx="16"/>
          </p:nvPr>
        </p:nvSpPr>
        <p:spPr>
          <a:xfrm>
            <a:off x="302020" y="6867311"/>
            <a:ext cx="2216076" cy="523220"/>
          </a:xfrm>
        </p:spPr>
        <p:txBody>
          <a:bodyPr rtlCol="0"/>
          <a:lstStyle/>
          <a:p>
            <a:pPr rtl="0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中学卒業後の進路は、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rtl="0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どう</a:t>
            </a:r>
            <a:r>
              <a:rPr lang="ja-JP" altLang="en-US" dirty="0"/>
              <a:t>準備し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たらいいか？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9AA839F-E8B5-4482-A515-A634693358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8703" y="9646634"/>
            <a:ext cx="6653697" cy="368758"/>
          </a:xfrm>
        </p:spPr>
        <p:txBody>
          <a:bodyPr rtlCol="0"/>
          <a:lstStyle/>
          <a:p>
            <a:pPr rtl="0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520-0862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大津市平津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丁目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37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－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</a:p>
          <a:p>
            <a:pPr rtl="0"/>
            <a:r>
              <a:rPr lang="en-US" altLang="ja-JP" dirty="0"/>
              <a:t>TEL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/FAX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077-511-9589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メールアドレス</a:t>
            </a:r>
            <a:r>
              <a:rPr lang="ja-JP" altLang="en-US" dirty="0"/>
              <a:t>：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tnposkc@gmail.com</a:t>
            </a:r>
          </a:p>
          <a:p>
            <a:pPr rtl="0"/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E18EA2DF-D9C6-4FA8-A858-55794D78940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21551" y="6873577"/>
            <a:ext cx="2330411" cy="604426"/>
          </a:xfrm>
        </p:spPr>
        <p:txBody>
          <a:bodyPr rtlCol="0"/>
          <a:lstStyle/>
          <a:p>
            <a:pPr algn="l" rtl="0"/>
            <a:r>
              <a:rPr lang="ja-JP" altLang="en-US" dirty="0"/>
              <a:t>読み書き困難とは？不登校は？小学校で大事なこと、中学校で大事なこと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DB4F9B6-B93A-4918-B008-95DFC57643C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46975" y="6953379"/>
            <a:ext cx="2330411" cy="424405"/>
          </a:xfrm>
        </p:spPr>
        <p:txBody>
          <a:bodyPr rtlCol="0"/>
          <a:lstStyle/>
          <a:p>
            <a:pPr algn="l" rtl="0"/>
            <a:r>
              <a:rPr lang="ja-JP" altLang="en-US" dirty="0"/>
              <a:t>併存する</a:t>
            </a:r>
            <a:r>
              <a:rPr lang="en-US" altLang="ja-JP" dirty="0"/>
              <a:t>ASD</a:t>
            </a:r>
            <a:r>
              <a:rPr lang="ja-JP" altLang="en-US" dirty="0"/>
              <a:t>への対応、算数・数学困難、英語学習困難について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テキスト プレースホルダー 41"/>
          <p:cNvSpPr>
            <a:spLocks noGrp="1"/>
          </p:cNvSpPr>
          <p:nvPr>
            <p:ph type="body" sz="quarter" idx="15"/>
          </p:nvPr>
        </p:nvSpPr>
        <p:spPr>
          <a:xfrm>
            <a:off x="88727" y="3778251"/>
            <a:ext cx="2417512" cy="1080461"/>
          </a:xfrm>
        </p:spPr>
        <p:txBody>
          <a:bodyPr rtlCol="0"/>
          <a:lstStyle/>
          <a:p>
            <a:pPr>
              <a:lnSpc>
                <a:spcPct val="100000"/>
              </a:lnSpc>
            </a:pPr>
            <a:r>
              <a:rPr lang="ja-JP" altLang="en-US" sz="1800" b="1" dirty="0">
                <a:solidFill>
                  <a:srgbClr val="FFFF00"/>
                </a:solidFill>
              </a:rPr>
              <a:t>場所：滋賀大教育学部</a:t>
            </a:r>
            <a:r>
              <a:rPr lang="en-US" altLang="ja-JP" sz="1800" b="1" dirty="0">
                <a:solidFill>
                  <a:srgbClr val="FFFF00"/>
                </a:solidFill>
              </a:rPr>
              <a:t>27</a:t>
            </a:r>
            <a:r>
              <a:rPr lang="ja-JP" altLang="en-US" sz="1800" b="1" dirty="0">
                <a:solidFill>
                  <a:srgbClr val="FFFF00"/>
                </a:solidFill>
              </a:rPr>
              <a:t>講義室</a:t>
            </a:r>
          </a:p>
          <a:p>
            <a:pPr rtl="0">
              <a:lnSpc>
                <a:spcPct val="100000"/>
              </a:lnSpc>
            </a:pPr>
            <a:r>
              <a:rPr lang="ja-JP" altLang="en-US" sz="1800" b="1" dirty="0">
                <a:solidFill>
                  <a:srgbClr val="FFFF00"/>
                </a:solidFill>
              </a:rPr>
              <a:t>参加費：</a:t>
            </a:r>
            <a:r>
              <a:rPr lang="en-US" altLang="ja-JP" sz="1800" b="1" dirty="0">
                <a:solidFill>
                  <a:srgbClr val="FFFF00"/>
                </a:solidFill>
              </a:rPr>
              <a:t>1</a:t>
            </a:r>
            <a:r>
              <a:rPr lang="ja-JP" altLang="en-US" sz="1800" b="1" dirty="0">
                <a:solidFill>
                  <a:srgbClr val="FFFF00"/>
                </a:solidFill>
              </a:rPr>
              <a:t>回</a:t>
            </a:r>
            <a:r>
              <a:rPr lang="en-US" altLang="ja-JP" sz="1800" b="1" dirty="0">
                <a:solidFill>
                  <a:srgbClr val="FFFF00"/>
                </a:solidFill>
              </a:rPr>
              <a:t>500</a:t>
            </a:r>
            <a:r>
              <a:rPr lang="ja-JP" altLang="en-US" sz="1800" b="1" dirty="0">
                <a:solidFill>
                  <a:srgbClr val="FFFF00"/>
                </a:solidFill>
              </a:rPr>
              <a:t>円</a:t>
            </a:r>
            <a:endParaRPr lang="en-US" altLang="ja-JP" sz="1800" b="1" dirty="0">
              <a:solidFill>
                <a:srgbClr val="FFFF00"/>
              </a:solidFill>
            </a:endParaRPr>
          </a:p>
          <a:p>
            <a:pPr rtl="0">
              <a:lnSpc>
                <a:spcPct val="100000"/>
              </a:lnSpc>
            </a:pPr>
            <a:r>
              <a:rPr lang="ja-JP" altLang="en-US" sz="1800" b="1" dirty="0">
                <a:solidFill>
                  <a:srgbClr val="FFFF00"/>
                </a:solidFill>
              </a:rPr>
              <a:t>（資料代等</a:t>
            </a:r>
            <a:r>
              <a:rPr lang="ja-JP" altLang="en-US" sz="2000" b="1" dirty="0">
                <a:solidFill>
                  <a:srgbClr val="FFFF00"/>
                </a:solidFill>
              </a:rPr>
              <a:t>）</a:t>
            </a:r>
            <a:endParaRPr lang="en-US" altLang="ja-JP" sz="2000" b="1" dirty="0">
              <a:solidFill>
                <a:srgbClr val="FFFF00"/>
              </a:solidFill>
            </a:endParaRPr>
          </a:p>
          <a:p>
            <a:pPr rtl="0">
              <a:lnSpc>
                <a:spcPct val="100000"/>
              </a:lnSpc>
            </a:pP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rtl="0">
              <a:lnSpc>
                <a:spcPct val="100000"/>
              </a:lnSpc>
            </a:pP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プレースホルダー 66"/>
          <p:cNvSpPr>
            <a:spLocks noGrp="1"/>
          </p:cNvSpPr>
          <p:nvPr>
            <p:ph type="body" sz="quarter" idx="12"/>
          </p:nvPr>
        </p:nvSpPr>
        <p:spPr>
          <a:xfrm>
            <a:off x="100584" y="797831"/>
            <a:ext cx="3000894" cy="2980420"/>
          </a:xfrm>
        </p:spPr>
        <p:txBody>
          <a:bodyPr rtlCol="0"/>
          <a:lstStyle/>
          <a:p>
            <a:pPr rtl="0"/>
            <a:r>
              <a:rPr lang="en-US" altLang="ja-JP" dirty="0">
                <a:solidFill>
                  <a:srgbClr val="FFFF00"/>
                </a:solidFill>
              </a:rPr>
              <a:t>SKC</a:t>
            </a:r>
            <a:r>
              <a:rPr lang="ja-JP" altLang="en-US" dirty="0">
                <a:solidFill>
                  <a:srgbClr val="FFFF00"/>
                </a:solidFill>
              </a:rPr>
              <a:t>学習室会員</a:t>
            </a:r>
            <a:endParaRPr lang="en-US" altLang="ja-JP" dirty="0">
              <a:solidFill>
                <a:srgbClr val="FFFF00"/>
              </a:solidFill>
            </a:endParaRPr>
          </a:p>
          <a:p>
            <a:pPr rtl="0"/>
            <a:r>
              <a:rPr lang="ja-JP" altLang="en-US" dirty="0">
                <a:solidFill>
                  <a:srgbClr val="FFFF00"/>
                </a:solidFill>
              </a:rPr>
              <a:t>保護者対象</a:t>
            </a:r>
            <a:endParaRPr lang="en-US" altLang="ja-JP" dirty="0">
              <a:solidFill>
                <a:srgbClr val="FFFF00"/>
              </a:solidFill>
            </a:endParaRPr>
          </a:p>
          <a:p>
            <a:pPr rtl="0"/>
            <a:r>
              <a:rPr lang="ja-JP" altLang="en-US" dirty="0">
                <a:solidFill>
                  <a:srgbClr val="FFFF00"/>
                </a:solidFill>
              </a:rPr>
              <a:t>勉強会のご案内</a:t>
            </a:r>
            <a:endParaRPr lang="en-US" altLang="ja-JP" dirty="0">
              <a:solidFill>
                <a:srgbClr val="FFFF00"/>
              </a:solidFill>
            </a:endParaRPr>
          </a:p>
          <a:p>
            <a:pPr rtl="0"/>
            <a:endParaRPr lang="en-US" altLang="ja-JP" dirty="0">
              <a:solidFill>
                <a:srgbClr val="FFFF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rtl="0"/>
            <a:r>
              <a:rPr lang="ja-JP" altLang="en-US" dirty="0">
                <a:solidFill>
                  <a:srgbClr val="FFFF00"/>
                </a:solidFill>
              </a:rPr>
              <a:t>５</a:t>
            </a:r>
            <a:r>
              <a:rPr lang="ja-JP" altLang="en-US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r>
              <a:rPr lang="ja-JP" altLang="en-US" dirty="0">
                <a:solidFill>
                  <a:srgbClr val="FFFF00"/>
                </a:solidFill>
              </a:rPr>
              <a:t>連続講座</a:t>
            </a:r>
            <a:endParaRPr lang="en-US" altLang="ja-JP" dirty="0">
              <a:solidFill>
                <a:srgbClr val="FFFF00"/>
              </a:solidFill>
            </a:endParaRPr>
          </a:p>
          <a:p>
            <a:pPr rtl="0"/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800" dirty="0">
                <a:solidFill>
                  <a:srgbClr val="FFFF00"/>
                </a:solidFill>
              </a:rPr>
              <a:t>25</a:t>
            </a:r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土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 rtl="0"/>
            <a:r>
              <a:rPr lang="ja-JP" altLang="en-US" sz="1800" dirty="0">
                <a:solidFill>
                  <a:srgbClr val="FFFF00"/>
                </a:solidFill>
              </a:rPr>
              <a:t>・</a:t>
            </a:r>
            <a:r>
              <a:rPr lang="en-US" altLang="ja-JP" sz="1800" dirty="0">
                <a:solidFill>
                  <a:srgbClr val="FFFF00"/>
                </a:solidFill>
              </a:rPr>
              <a:t>8</a:t>
            </a:r>
            <a:r>
              <a:rPr lang="ja-JP" altLang="en-US" sz="1800" dirty="0">
                <a:solidFill>
                  <a:srgbClr val="FFFF00"/>
                </a:solidFill>
              </a:rPr>
              <a:t>月</a:t>
            </a:r>
            <a:r>
              <a:rPr lang="en-US" altLang="ja-JP" sz="1800" dirty="0">
                <a:solidFill>
                  <a:srgbClr val="FFFF00"/>
                </a:solidFill>
              </a:rPr>
              <a:t>29</a:t>
            </a:r>
            <a:r>
              <a:rPr lang="ja-JP" altLang="en-US" sz="1800" dirty="0">
                <a:solidFill>
                  <a:srgbClr val="FFFF00"/>
                </a:solidFill>
              </a:rPr>
              <a:t>日</a:t>
            </a:r>
            <a:r>
              <a:rPr lang="en-US" altLang="ja-JP" sz="1800" dirty="0">
                <a:solidFill>
                  <a:srgbClr val="FFFF00"/>
                </a:solidFill>
              </a:rPr>
              <a:t>(</a:t>
            </a:r>
            <a:r>
              <a:rPr lang="ja-JP" altLang="en-US" sz="1800" dirty="0">
                <a:solidFill>
                  <a:srgbClr val="FFFF00"/>
                </a:solidFill>
              </a:rPr>
              <a:t>土</a:t>
            </a:r>
            <a:r>
              <a:rPr lang="en-US" altLang="ja-JP" sz="1800" dirty="0">
                <a:solidFill>
                  <a:srgbClr val="FFFF00"/>
                </a:solidFill>
              </a:rPr>
              <a:t>)</a:t>
            </a:r>
          </a:p>
          <a:p>
            <a:pPr rtl="0"/>
            <a:r>
              <a:rPr lang="ja-JP" altLang="en-US" sz="1800" dirty="0">
                <a:solidFill>
                  <a:srgbClr val="FFFF00"/>
                </a:solidFill>
              </a:rPr>
              <a:t>・</a:t>
            </a:r>
            <a:r>
              <a:rPr lang="en-US" altLang="ja-JP" sz="1800" dirty="0">
                <a:solidFill>
                  <a:srgbClr val="FFFF00"/>
                </a:solidFill>
              </a:rPr>
              <a:t>9</a:t>
            </a:r>
            <a:r>
              <a:rPr lang="ja-JP" altLang="en-US" sz="1800" dirty="0">
                <a:solidFill>
                  <a:srgbClr val="FFFF00"/>
                </a:solidFill>
              </a:rPr>
              <a:t>月</a:t>
            </a:r>
            <a:r>
              <a:rPr lang="en-US" altLang="ja-JP" sz="1800" dirty="0">
                <a:solidFill>
                  <a:srgbClr val="FFFF00"/>
                </a:solidFill>
              </a:rPr>
              <a:t>26</a:t>
            </a:r>
            <a:r>
              <a:rPr lang="ja-JP" altLang="en-US" sz="1800" dirty="0">
                <a:solidFill>
                  <a:srgbClr val="FFFF00"/>
                </a:solidFill>
              </a:rPr>
              <a:t>日</a:t>
            </a:r>
            <a:r>
              <a:rPr lang="en-US" altLang="ja-JP" sz="1800" dirty="0">
                <a:solidFill>
                  <a:srgbClr val="FFFF00"/>
                </a:solidFill>
              </a:rPr>
              <a:t>(</a:t>
            </a:r>
            <a:r>
              <a:rPr lang="ja-JP" altLang="en-US" sz="1800" dirty="0">
                <a:solidFill>
                  <a:srgbClr val="FFFF00"/>
                </a:solidFill>
              </a:rPr>
              <a:t>土</a:t>
            </a:r>
            <a:r>
              <a:rPr lang="en-US" altLang="ja-JP" sz="1800" dirty="0">
                <a:solidFill>
                  <a:srgbClr val="FFFF00"/>
                </a:solidFill>
              </a:rPr>
              <a:t>)</a:t>
            </a:r>
          </a:p>
          <a:p>
            <a:pPr rtl="0"/>
            <a:r>
              <a:rPr lang="ja-JP" altLang="en-US" sz="1800" dirty="0">
                <a:solidFill>
                  <a:srgbClr val="FFFF00"/>
                </a:solidFill>
              </a:rPr>
              <a:t>・</a:t>
            </a:r>
            <a:r>
              <a:rPr lang="en-US" altLang="ja-JP" sz="1800" dirty="0">
                <a:solidFill>
                  <a:srgbClr val="FFFF00"/>
                </a:solidFill>
              </a:rPr>
              <a:t>11</a:t>
            </a:r>
            <a:r>
              <a:rPr lang="ja-JP" altLang="en-US" sz="1800" dirty="0">
                <a:solidFill>
                  <a:srgbClr val="FFFF00"/>
                </a:solidFill>
              </a:rPr>
              <a:t>月</a:t>
            </a:r>
            <a:r>
              <a:rPr lang="en-US" altLang="ja-JP" sz="1800" dirty="0">
                <a:solidFill>
                  <a:srgbClr val="FFFF00"/>
                </a:solidFill>
              </a:rPr>
              <a:t>28</a:t>
            </a:r>
            <a:r>
              <a:rPr lang="ja-JP" altLang="en-US" sz="1800" dirty="0">
                <a:solidFill>
                  <a:srgbClr val="FFFF00"/>
                </a:solidFill>
              </a:rPr>
              <a:t>日</a:t>
            </a:r>
            <a:r>
              <a:rPr lang="en-US" altLang="ja-JP" sz="1800" dirty="0">
                <a:solidFill>
                  <a:srgbClr val="FFFF00"/>
                </a:solidFill>
              </a:rPr>
              <a:t>(</a:t>
            </a:r>
            <a:r>
              <a:rPr lang="ja-JP" altLang="en-US" sz="1800" dirty="0">
                <a:solidFill>
                  <a:srgbClr val="FFFF00"/>
                </a:solidFill>
              </a:rPr>
              <a:t>土）</a:t>
            </a:r>
            <a:endParaRPr lang="en-US" altLang="ja-JP" sz="1800" dirty="0">
              <a:solidFill>
                <a:srgbClr val="FFFF00"/>
              </a:solidFill>
            </a:endParaRPr>
          </a:p>
          <a:p>
            <a:pPr rtl="0"/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土</a:t>
            </a:r>
            <a:r>
              <a:rPr lang="en-US" altLang="ja-JP" sz="1800" dirty="0">
                <a:solidFill>
                  <a:srgbClr val="FFFF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 rtl="0"/>
            <a:r>
              <a:rPr lang="ja-JP" altLang="en-US" sz="1800" dirty="0">
                <a:solidFill>
                  <a:srgbClr val="FFFF00"/>
                </a:solidFill>
              </a:rPr>
              <a:t>いずれも</a:t>
            </a:r>
            <a:r>
              <a:rPr lang="en-US" altLang="ja-JP" sz="1800" dirty="0">
                <a:solidFill>
                  <a:srgbClr val="FFFF00"/>
                </a:solidFill>
              </a:rPr>
              <a:t>14:00</a:t>
            </a:r>
            <a:r>
              <a:rPr lang="ja-JP" altLang="en-US" sz="1800" dirty="0">
                <a:solidFill>
                  <a:srgbClr val="FFFF00"/>
                </a:solidFill>
              </a:rPr>
              <a:t>～</a:t>
            </a:r>
            <a:r>
              <a:rPr lang="en-US" altLang="ja-JP" sz="1800" dirty="0">
                <a:solidFill>
                  <a:srgbClr val="FFFF00"/>
                </a:solidFill>
              </a:rPr>
              <a:t>16:00</a:t>
            </a:r>
            <a:endParaRPr lang="en-US" altLang="ja-JP" sz="1800" dirty="0">
              <a:solidFill>
                <a:srgbClr val="FFFF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タイトル 26">
            <a:extLst>
              <a:ext uri="{FF2B5EF4-FFF2-40B4-BE49-F238E27FC236}">
                <a16:creationId xmlns:a16="http://schemas.microsoft.com/office/drawing/2014/main" id="{BE764C9B-ABF4-4201-90D5-B1740CD01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221" y="3939809"/>
            <a:ext cx="5476867" cy="965437"/>
          </a:xfrm>
        </p:spPr>
        <p:txBody>
          <a:bodyPr rtlCol="0"/>
          <a:lstStyle/>
          <a:p>
            <a:pPr algn="ctr" rtl="0"/>
            <a:br>
              <a:rPr lang="en-US" altLang="ja-JP" sz="3600" b="0" dirty="0">
                <a:solidFill>
                  <a:srgbClr val="FF00FF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3200" b="0" dirty="0">
                <a:solidFill>
                  <a:srgbClr val="FF00FF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保護者対象　勉強会</a:t>
            </a:r>
            <a:br>
              <a:rPr lang="en-US" altLang="ja-JP" sz="3200" b="0" dirty="0">
                <a:solidFill>
                  <a:srgbClr val="FF00FF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3200" b="0" dirty="0">
                <a:solidFill>
                  <a:srgbClr val="FF00FF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</a:t>
            </a:r>
            <a:r>
              <a:rPr lang="en-US" altLang="ja-JP" sz="3200" b="0" dirty="0">
                <a:solidFill>
                  <a:srgbClr val="FF00FF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  <a:r>
              <a:rPr lang="ja-JP" altLang="en-US" sz="3200" b="0" dirty="0">
                <a:solidFill>
                  <a:srgbClr val="FF00FF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回連続）</a:t>
            </a:r>
            <a:endParaRPr lang="ja-JP" altLang="en-US" sz="3600" b="0" dirty="0">
              <a:solidFill>
                <a:srgbClr val="FF00FF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191766-3266-D3F6-2C3D-AD8EA29D0C31}"/>
              </a:ext>
            </a:extLst>
          </p:cNvPr>
          <p:cNvSpPr txBox="1"/>
          <p:nvPr/>
        </p:nvSpPr>
        <p:spPr>
          <a:xfrm>
            <a:off x="100584" y="31563"/>
            <a:ext cx="1999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NPO</a:t>
            </a:r>
            <a:r>
              <a:rPr kumimoji="1" lang="ja-JP" altLang="en-US" sz="2000" b="1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法人</a:t>
            </a:r>
            <a:r>
              <a:rPr kumimoji="1" lang="en-US" altLang="ja-JP" sz="2000" b="1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SKC</a:t>
            </a:r>
            <a:r>
              <a:rPr kumimoji="1" lang="ja-JP" altLang="en-US" sz="2000" b="1" dirty="0"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キッズカレッジ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60C3F617-A4FF-8E50-E865-A4D9E5DE8309}"/>
              </a:ext>
            </a:extLst>
          </p:cNvPr>
          <p:cNvSpPr/>
          <p:nvPr/>
        </p:nvSpPr>
        <p:spPr>
          <a:xfrm>
            <a:off x="4152512" y="2423160"/>
            <a:ext cx="3531162" cy="12998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困っている子どもに寄り添い</a:t>
            </a:r>
            <a:endParaRPr kumimoji="1" lang="en-US" altLang="ja-JP" sz="20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20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安心と自尊心を</a:t>
            </a:r>
            <a:endParaRPr kumimoji="1" lang="ja-JP" altLang="en-US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9FEA84FF-191A-9DD2-3A87-FA31F61EA7E0}"/>
              </a:ext>
            </a:extLst>
          </p:cNvPr>
          <p:cNvSpPr/>
          <p:nvPr/>
        </p:nvSpPr>
        <p:spPr>
          <a:xfrm>
            <a:off x="3404376" y="6150644"/>
            <a:ext cx="184260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8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29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日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(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土）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174E804E-EA1F-FBFE-E030-592DDDD08261}"/>
              </a:ext>
            </a:extLst>
          </p:cNvPr>
          <p:cNvSpPr/>
          <p:nvPr/>
        </p:nvSpPr>
        <p:spPr>
          <a:xfrm>
            <a:off x="5827288" y="6193151"/>
            <a:ext cx="184260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9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26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日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(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土）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CCB52243-FA70-FD67-4017-5C412692CD57}"/>
              </a:ext>
            </a:extLst>
          </p:cNvPr>
          <p:cNvSpPr/>
          <p:nvPr/>
        </p:nvSpPr>
        <p:spPr>
          <a:xfrm>
            <a:off x="878952" y="5786850"/>
            <a:ext cx="837062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第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回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43CFD7-4568-1357-2C84-F34664788528}"/>
              </a:ext>
            </a:extLst>
          </p:cNvPr>
          <p:cNvSpPr txBox="1"/>
          <p:nvPr/>
        </p:nvSpPr>
        <p:spPr>
          <a:xfrm>
            <a:off x="88727" y="4968861"/>
            <a:ext cx="7594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読み書き困難、発達障害の理解、学校との関係、進路や将来の社会参加の見通しなどについて、保護者研修会を開くことに致しました。年齢に関係なく大切な内容です。多くの保護者の皆様の参加をお願いいたします。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384F0A4-8A2C-7C43-B827-EAD8FA1A40D5}"/>
              </a:ext>
            </a:extLst>
          </p:cNvPr>
          <p:cNvSpPr/>
          <p:nvPr/>
        </p:nvSpPr>
        <p:spPr>
          <a:xfrm>
            <a:off x="878952" y="6175047"/>
            <a:ext cx="184260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7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25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日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(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土）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622F773E-2E0F-0705-29A4-42860C69BD89}"/>
              </a:ext>
            </a:extLst>
          </p:cNvPr>
          <p:cNvSpPr/>
          <p:nvPr/>
        </p:nvSpPr>
        <p:spPr>
          <a:xfrm>
            <a:off x="3394126" y="5786850"/>
            <a:ext cx="93155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第２回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B60C4DC1-6FC4-5696-46FC-9B77FBDF3CEB}"/>
              </a:ext>
            </a:extLst>
          </p:cNvPr>
          <p:cNvSpPr/>
          <p:nvPr/>
        </p:nvSpPr>
        <p:spPr>
          <a:xfrm>
            <a:off x="5804530" y="5808216"/>
            <a:ext cx="93155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第３回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FCCDA897-EDC1-2174-9BCE-D578E5D99C8D}"/>
              </a:ext>
            </a:extLst>
          </p:cNvPr>
          <p:cNvSpPr/>
          <p:nvPr/>
        </p:nvSpPr>
        <p:spPr>
          <a:xfrm>
            <a:off x="5502137" y="8776047"/>
            <a:ext cx="1993058" cy="573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詳細は</a:t>
            </a:r>
            <a:r>
              <a:rPr kumimoji="1" lang="en-US" altLang="ja-JP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HP</a:t>
            </a:r>
            <a:r>
              <a:rPr kumimoji="1"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を</a:t>
            </a:r>
            <a:endParaRPr kumimoji="1"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kumimoji="1"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ご覧ください。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D008CE9E-0C75-7EA6-C041-6DD2E47584F1}"/>
              </a:ext>
            </a:extLst>
          </p:cNvPr>
          <p:cNvSpPr/>
          <p:nvPr/>
        </p:nvSpPr>
        <p:spPr>
          <a:xfrm rot="19599904">
            <a:off x="2701381" y="518665"/>
            <a:ext cx="2143124" cy="853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一緒に子どもたちのことについて学びましょう</a:t>
            </a:r>
            <a:endParaRPr kumimoji="1" lang="en-US" altLang="ja-JP" dirty="0">
              <a:ln w="0"/>
              <a:solidFill>
                <a:srgbClr val="FF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六角形 6">
            <a:extLst>
              <a:ext uri="{FF2B5EF4-FFF2-40B4-BE49-F238E27FC236}">
                <a16:creationId xmlns:a16="http://schemas.microsoft.com/office/drawing/2014/main" id="{60C748F2-4C68-4405-0F26-3AEBADCD8DB9}"/>
              </a:ext>
            </a:extLst>
          </p:cNvPr>
          <p:cNvSpPr/>
          <p:nvPr/>
        </p:nvSpPr>
        <p:spPr>
          <a:xfrm>
            <a:off x="2881898" y="7802659"/>
            <a:ext cx="1574526" cy="1349766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六角形 11">
            <a:extLst>
              <a:ext uri="{FF2B5EF4-FFF2-40B4-BE49-F238E27FC236}">
                <a16:creationId xmlns:a16="http://schemas.microsoft.com/office/drawing/2014/main" id="{6F94140A-CB54-A918-F39F-9CE67437E6F5}"/>
              </a:ext>
            </a:extLst>
          </p:cNvPr>
          <p:cNvSpPr/>
          <p:nvPr/>
        </p:nvSpPr>
        <p:spPr>
          <a:xfrm>
            <a:off x="557017" y="7538494"/>
            <a:ext cx="1480931" cy="1349766"/>
          </a:xfrm>
          <a:prstGeom prst="hexagon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9BC557B7-F99B-72A5-E83D-23C5BF40B071}"/>
              </a:ext>
            </a:extLst>
          </p:cNvPr>
          <p:cNvSpPr/>
          <p:nvPr/>
        </p:nvSpPr>
        <p:spPr>
          <a:xfrm>
            <a:off x="2789903" y="7777511"/>
            <a:ext cx="1096297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第５回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E0D505D9-1845-512F-71A5-E6CA590D5769}"/>
              </a:ext>
            </a:extLst>
          </p:cNvPr>
          <p:cNvSpPr/>
          <p:nvPr/>
        </p:nvSpPr>
        <p:spPr>
          <a:xfrm>
            <a:off x="663639" y="8055132"/>
            <a:ext cx="184260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11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28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日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(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土）</a:t>
            </a:r>
          </a:p>
        </p:txBody>
      </p:sp>
      <p:sp>
        <p:nvSpPr>
          <p:cNvPr id="21" name="テキスト プレースホルダー 5">
            <a:extLst>
              <a:ext uri="{FF2B5EF4-FFF2-40B4-BE49-F238E27FC236}">
                <a16:creationId xmlns:a16="http://schemas.microsoft.com/office/drawing/2014/main" id="{263CFBFC-3ECD-844F-88DE-EBFED678B863}"/>
              </a:ext>
            </a:extLst>
          </p:cNvPr>
          <p:cNvSpPr txBox="1">
            <a:spLocks/>
          </p:cNvSpPr>
          <p:nvPr/>
        </p:nvSpPr>
        <p:spPr>
          <a:xfrm>
            <a:off x="3097642" y="9105384"/>
            <a:ext cx="2149334" cy="6044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777240" rtl="0" eaLnBrk="1" latinLnBrk="0" hangingPunct="1">
              <a:lnSpc>
                <a:spcPct val="82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b="1" kern="1200" cap="none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dirty="0"/>
              <a:t>SKC</a:t>
            </a:r>
            <a:r>
              <a:rPr lang="ja-JP" altLang="en-US" dirty="0"/>
              <a:t>キッズカレッジで大切にしていること</a:t>
            </a: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5E060AB2-AA3F-D1A6-ABF1-BD621AACD38A}"/>
              </a:ext>
            </a:extLst>
          </p:cNvPr>
          <p:cNvSpPr/>
          <p:nvPr/>
        </p:nvSpPr>
        <p:spPr>
          <a:xfrm>
            <a:off x="8548099" y="637691"/>
            <a:ext cx="5982908" cy="2378190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endParaRPr kumimoji="1"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六角形 22">
            <a:extLst>
              <a:ext uri="{FF2B5EF4-FFF2-40B4-BE49-F238E27FC236}">
                <a16:creationId xmlns:a16="http://schemas.microsoft.com/office/drawing/2014/main" id="{08CE34EE-1FE2-99F7-90B6-50083FB6F579}"/>
              </a:ext>
            </a:extLst>
          </p:cNvPr>
          <p:cNvSpPr/>
          <p:nvPr/>
        </p:nvSpPr>
        <p:spPr>
          <a:xfrm>
            <a:off x="2668394" y="7679485"/>
            <a:ext cx="1480931" cy="1349766"/>
          </a:xfrm>
          <a:prstGeom prst="hexagon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9FCF940A-42CB-5A23-9357-84800118AD51}"/>
              </a:ext>
            </a:extLst>
          </p:cNvPr>
          <p:cNvSpPr/>
          <p:nvPr/>
        </p:nvSpPr>
        <p:spPr>
          <a:xfrm>
            <a:off x="2789903" y="8261407"/>
            <a:ext cx="1842600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12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26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日</a:t>
            </a:r>
            <a:r>
              <a:rPr kumimoji="1" lang="en-US" altLang="ja-JP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(</a:t>
            </a:r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土）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09D2D078-7276-2182-F36F-308A7283215E}"/>
              </a:ext>
            </a:extLst>
          </p:cNvPr>
          <p:cNvSpPr/>
          <p:nvPr/>
        </p:nvSpPr>
        <p:spPr>
          <a:xfrm>
            <a:off x="814191" y="7535563"/>
            <a:ext cx="1096297" cy="483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第４回</a:t>
            </a:r>
          </a:p>
        </p:txBody>
      </p:sp>
      <p:sp>
        <p:nvSpPr>
          <p:cNvPr id="30" name="テキスト プレースホルダー 5">
            <a:extLst>
              <a:ext uri="{FF2B5EF4-FFF2-40B4-BE49-F238E27FC236}">
                <a16:creationId xmlns:a16="http://schemas.microsoft.com/office/drawing/2014/main" id="{19BCA1BF-9B45-2716-873D-4868888FE02B}"/>
              </a:ext>
            </a:extLst>
          </p:cNvPr>
          <p:cNvSpPr txBox="1">
            <a:spLocks/>
          </p:cNvSpPr>
          <p:nvPr/>
        </p:nvSpPr>
        <p:spPr>
          <a:xfrm>
            <a:off x="277205" y="8945608"/>
            <a:ext cx="2310112" cy="6044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777240" rtl="0" eaLnBrk="1" latinLnBrk="0" hangingPunct="1">
              <a:lnSpc>
                <a:spcPct val="82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b="1" kern="1200" cap="none" baseline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/>
              <a:t>子育て</a:t>
            </a:r>
            <a:r>
              <a:rPr lang="en-US" altLang="ja-JP" dirty="0"/>
              <a:t>(</a:t>
            </a:r>
            <a:r>
              <a:rPr lang="ja-JP" altLang="en-US" dirty="0"/>
              <a:t>成長</a:t>
            </a:r>
            <a:r>
              <a:rPr lang="en-US" altLang="ja-JP" dirty="0"/>
              <a:t>)</a:t>
            </a:r>
            <a:r>
              <a:rPr lang="ja-JP" altLang="en-US" dirty="0"/>
              <a:t>の中で感じたこと、考えたこと＜保護者・卒業生の話を聞きます＞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84E36A3-4C1E-59EE-D542-EBD99B57C34E}"/>
              </a:ext>
            </a:extLst>
          </p:cNvPr>
          <p:cNvSpPr txBox="1"/>
          <p:nvPr/>
        </p:nvSpPr>
        <p:spPr>
          <a:xfrm>
            <a:off x="4697818" y="7645252"/>
            <a:ext cx="2985855" cy="923330"/>
          </a:xfrm>
          <a:custGeom>
            <a:avLst/>
            <a:gdLst>
              <a:gd name="csX0" fmla="*/ 0 w 2985855"/>
              <a:gd name="csY0" fmla="*/ 0 h 923330"/>
              <a:gd name="csX1" fmla="*/ 567312 w 2985855"/>
              <a:gd name="csY1" fmla="*/ 0 h 923330"/>
              <a:gd name="csX2" fmla="*/ 1074908 w 2985855"/>
              <a:gd name="csY2" fmla="*/ 0 h 923330"/>
              <a:gd name="csX3" fmla="*/ 1612362 w 2985855"/>
              <a:gd name="csY3" fmla="*/ 0 h 923330"/>
              <a:gd name="csX4" fmla="*/ 2269250 w 2985855"/>
              <a:gd name="csY4" fmla="*/ 0 h 923330"/>
              <a:gd name="csX5" fmla="*/ 2985855 w 2985855"/>
              <a:gd name="csY5" fmla="*/ 0 h 923330"/>
              <a:gd name="csX6" fmla="*/ 2985855 w 2985855"/>
              <a:gd name="csY6" fmla="*/ 480132 h 923330"/>
              <a:gd name="csX7" fmla="*/ 2985855 w 2985855"/>
              <a:gd name="csY7" fmla="*/ 923330 h 923330"/>
              <a:gd name="csX8" fmla="*/ 2328967 w 2985855"/>
              <a:gd name="csY8" fmla="*/ 923330 h 923330"/>
              <a:gd name="csX9" fmla="*/ 1791513 w 2985855"/>
              <a:gd name="csY9" fmla="*/ 923330 h 923330"/>
              <a:gd name="csX10" fmla="*/ 1254059 w 2985855"/>
              <a:gd name="csY10" fmla="*/ 923330 h 923330"/>
              <a:gd name="csX11" fmla="*/ 686747 w 2985855"/>
              <a:gd name="csY11" fmla="*/ 923330 h 923330"/>
              <a:gd name="csX12" fmla="*/ 0 w 2985855"/>
              <a:gd name="csY12" fmla="*/ 923330 h 923330"/>
              <a:gd name="csX13" fmla="*/ 0 w 2985855"/>
              <a:gd name="csY13" fmla="*/ 480132 h 923330"/>
              <a:gd name="csX14" fmla="*/ 0 w 2985855"/>
              <a:gd name="csY14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985855" h="923330" fill="none" extrusionOk="0">
                <a:moveTo>
                  <a:pt x="0" y="0"/>
                </a:moveTo>
                <a:cubicBezTo>
                  <a:pt x="217152" y="-63214"/>
                  <a:pt x="319499" y="52880"/>
                  <a:pt x="567312" y="0"/>
                </a:cubicBezTo>
                <a:cubicBezTo>
                  <a:pt x="815125" y="-52880"/>
                  <a:pt x="950077" y="59389"/>
                  <a:pt x="1074908" y="0"/>
                </a:cubicBezTo>
                <a:cubicBezTo>
                  <a:pt x="1199739" y="-59389"/>
                  <a:pt x="1478227" y="12573"/>
                  <a:pt x="1612362" y="0"/>
                </a:cubicBezTo>
                <a:cubicBezTo>
                  <a:pt x="1746497" y="-12573"/>
                  <a:pt x="2095714" y="40992"/>
                  <a:pt x="2269250" y="0"/>
                </a:cubicBezTo>
                <a:cubicBezTo>
                  <a:pt x="2442786" y="-40992"/>
                  <a:pt x="2823372" y="41711"/>
                  <a:pt x="2985855" y="0"/>
                </a:cubicBezTo>
                <a:cubicBezTo>
                  <a:pt x="3015160" y="149375"/>
                  <a:pt x="2962974" y="278493"/>
                  <a:pt x="2985855" y="480132"/>
                </a:cubicBezTo>
                <a:cubicBezTo>
                  <a:pt x="3008736" y="681771"/>
                  <a:pt x="2945009" y="767706"/>
                  <a:pt x="2985855" y="923330"/>
                </a:cubicBezTo>
                <a:cubicBezTo>
                  <a:pt x="2696525" y="990367"/>
                  <a:pt x="2537612" y="907287"/>
                  <a:pt x="2328967" y="923330"/>
                </a:cubicBezTo>
                <a:cubicBezTo>
                  <a:pt x="2120322" y="939373"/>
                  <a:pt x="2040134" y="912171"/>
                  <a:pt x="1791513" y="923330"/>
                </a:cubicBezTo>
                <a:cubicBezTo>
                  <a:pt x="1542892" y="934489"/>
                  <a:pt x="1363507" y="917352"/>
                  <a:pt x="1254059" y="923330"/>
                </a:cubicBezTo>
                <a:cubicBezTo>
                  <a:pt x="1144611" y="929308"/>
                  <a:pt x="829687" y="918997"/>
                  <a:pt x="686747" y="923330"/>
                </a:cubicBezTo>
                <a:cubicBezTo>
                  <a:pt x="543807" y="927663"/>
                  <a:pt x="158095" y="894445"/>
                  <a:pt x="0" y="923330"/>
                </a:cubicBezTo>
                <a:cubicBezTo>
                  <a:pt x="-33878" y="766420"/>
                  <a:pt x="46877" y="598497"/>
                  <a:pt x="0" y="480132"/>
                </a:cubicBezTo>
                <a:cubicBezTo>
                  <a:pt x="-46877" y="361767"/>
                  <a:pt x="56610" y="175262"/>
                  <a:pt x="0" y="0"/>
                </a:cubicBezTo>
                <a:close/>
              </a:path>
              <a:path w="2985855" h="923330" stroke="0" extrusionOk="0">
                <a:moveTo>
                  <a:pt x="0" y="0"/>
                </a:moveTo>
                <a:cubicBezTo>
                  <a:pt x="137138" y="-18494"/>
                  <a:pt x="316175" y="1488"/>
                  <a:pt x="537454" y="0"/>
                </a:cubicBezTo>
                <a:cubicBezTo>
                  <a:pt x="758733" y="-1488"/>
                  <a:pt x="876614" y="9607"/>
                  <a:pt x="1045049" y="0"/>
                </a:cubicBezTo>
                <a:cubicBezTo>
                  <a:pt x="1213484" y="-9607"/>
                  <a:pt x="1493463" y="4866"/>
                  <a:pt x="1672079" y="0"/>
                </a:cubicBezTo>
                <a:cubicBezTo>
                  <a:pt x="1850695" y="-4866"/>
                  <a:pt x="1993179" y="9567"/>
                  <a:pt x="2179674" y="0"/>
                </a:cubicBezTo>
                <a:cubicBezTo>
                  <a:pt x="2366170" y="-9567"/>
                  <a:pt x="2672789" y="29736"/>
                  <a:pt x="2985855" y="0"/>
                </a:cubicBezTo>
                <a:cubicBezTo>
                  <a:pt x="3003738" y="104817"/>
                  <a:pt x="2939713" y="255918"/>
                  <a:pt x="2985855" y="452432"/>
                </a:cubicBezTo>
                <a:cubicBezTo>
                  <a:pt x="3031997" y="648946"/>
                  <a:pt x="2939523" y="751473"/>
                  <a:pt x="2985855" y="923330"/>
                </a:cubicBezTo>
                <a:cubicBezTo>
                  <a:pt x="2817074" y="937723"/>
                  <a:pt x="2589711" y="880172"/>
                  <a:pt x="2478260" y="923330"/>
                </a:cubicBezTo>
                <a:cubicBezTo>
                  <a:pt x="2366810" y="966488"/>
                  <a:pt x="2147959" y="847899"/>
                  <a:pt x="1821372" y="923330"/>
                </a:cubicBezTo>
                <a:cubicBezTo>
                  <a:pt x="1494785" y="998761"/>
                  <a:pt x="1369024" y="858000"/>
                  <a:pt x="1164483" y="923330"/>
                </a:cubicBezTo>
                <a:cubicBezTo>
                  <a:pt x="959942" y="988660"/>
                  <a:pt x="728591" y="876838"/>
                  <a:pt x="597171" y="923330"/>
                </a:cubicBezTo>
                <a:cubicBezTo>
                  <a:pt x="465751" y="969822"/>
                  <a:pt x="125768" y="883109"/>
                  <a:pt x="0" y="923330"/>
                </a:cubicBezTo>
                <a:cubicBezTo>
                  <a:pt x="-25215" y="714078"/>
                  <a:pt x="48686" y="611193"/>
                  <a:pt x="0" y="452432"/>
                </a:cubicBezTo>
                <a:cubicBezTo>
                  <a:pt x="-48686" y="293671"/>
                  <a:pt x="19708" y="134609"/>
                  <a:pt x="0" y="0"/>
                </a:cubicBezTo>
                <a:close/>
              </a:path>
            </a:pathLst>
          </a:custGeom>
          <a:ln w="28575">
            <a:solidFill>
              <a:schemeClr val="accent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8672519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2">
                    <a:lumMod val="75000"/>
                  </a:schemeClr>
                </a:solidFill>
              </a:rPr>
              <a:t>勉強会は、対面が基本です。</a:t>
            </a:r>
            <a:endParaRPr kumimoji="1" lang="en-US" altLang="ja-JP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kumimoji="1" lang="ja-JP" altLang="en-US" dirty="0">
                <a:solidFill>
                  <a:schemeClr val="tx2">
                    <a:lumMod val="75000"/>
                  </a:schemeClr>
                </a:solidFill>
              </a:rPr>
              <a:t>都合が悪い方は、個別に相談ください。</a:t>
            </a:r>
            <a:endParaRPr kumimoji="1" lang="en-US" altLang="ja-JP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50713"/>
      </p:ext>
    </p:extLst>
  </p:cSld>
  <p:clrMapOvr>
    <a:masterClrMapping/>
  </p:clrMapOvr>
</p:sld>
</file>

<file path=ppt/theme/theme1.xml><?xml version="1.0" encoding="utf-8"?>
<a:theme xmlns:a="http://schemas.openxmlformats.org/drawingml/2006/main" name="小規模ビジネス用チラシ 8.5 x 11">
  <a:themeElements>
    <a:clrScheme name="Custom 24">
      <a:dk1>
        <a:sysClr val="windowText" lastClr="000000"/>
      </a:dk1>
      <a:lt1>
        <a:sysClr val="window" lastClr="FFFFFF"/>
      </a:lt1>
      <a:dk2>
        <a:srgbClr val="2F4158"/>
      </a:dk2>
      <a:lt2>
        <a:srgbClr val="F2F2F2"/>
      </a:lt2>
      <a:accent1>
        <a:srgbClr val="D0DE4E"/>
      </a:accent1>
      <a:accent2>
        <a:srgbClr val="3D5157"/>
      </a:accent2>
      <a:accent3>
        <a:srgbClr val="47653F"/>
      </a:accent3>
      <a:accent4>
        <a:srgbClr val="607E4C"/>
      </a:accent4>
      <a:accent5>
        <a:srgbClr val="78A141"/>
      </a:accent5>
      <a:accent6>
        <a:srgbClr val="9BBB59"/>
      </a:accent6>
      <a:hlink>
        <a:srgbClr val="9BBB59"/>
      </a:hlink>
      <a:folHlink>
        <a:srgbClr val="9BBB59"/>
      </a:folHlink>
    </a:clrScheme>
    <a:fontScheme name="Custom 18">
      <a:majorFont>
        <a:latin typeface="Franklin Gothic Book"/>
        <a:ea typeface=""/>
        <a:cs typeface=""/>
      </a:majorFont>
      <a:minorFont>
        <a:latin typeface="Microsoft Sans Serif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50424_TF03896065" id="{98176BC5-0D8D-4170-BD08-D7C23308EDF1}" vid="{7FEC5B79-216F-432A-9C53-20A7F04E4D5C}"/>
    </a:ext>
  </a:extLst>
</a:theme>
</file>

<file path=ppt/theme/theme2.xml><?xml version="1.0" encoding="utf-8"?>
<a:theme xmlns:a="http://schemas.openxmlformats.org/drawingml/2006/main" name="Office テーマ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小規模ビジネス用のチラシ (緑色のデザイン)</Template>
  <TotalTime>0</TotalTime>
  <Words>324</Words>
  <Application>Microsoft Office PowerPoint</Application>
  <PresentationFormat>ユーザー設定</PresentationFormat>
  <Paragraphs>43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HGSｺﾞｼｯｸM</vt:lpstr>
      <vt:lpstr>Meiryo UI</vt:lpstr>
      <vt:lpstr>UD デジタル 教科書体 N-B</vt:lpstr>
      <vt:lpstr>UD デジタル 教科書体 NK-B</vt:lpstr>
      <vt:lpstr>Arial</vt:lpstr>
      <vt:lpstr>小規模ビジネス用チラシ 8.5 x 11</vt:lpstr>
      <vt:lpstr> 保護者対象　勉強会 （5回連続）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ひらがな読み書き困難 研修講座</dc:title>
  <dc:creator>深川 美也子</dc:creator>
  <cp:lastModifiedBy>窪島 務</cp:lastModifiedBy>
  <cp:revision>7</cp:revision>
  <cp:lastPrinted>2026-06-23T01:21:03Z</cp:lastPrinted>
  <dcterms:created xsi:type="dcterms:W3CDTF">2023-04-03T01:49:24Z</dcterms:created>
  <dcterms:modified xsi:type="dcterms:W3CDTF">2026-06-23T07:44:11Z</dcterms:modified>
</cp:coreProperties>
</file>